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8" r:id="rId3"/>
    <p:sldId id="257" r:id="rId4"/>
    <p:sldId id="259" r:id="rId5"/>
    <p:sldId id="260" r:id="rId6"/>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706" autoAdjust="0"/>
  </p:normalViewPr>
  <p:slideViewPr>
    <p:cSldViewPr>
      <p:cViewPr varScale="1">
        <p:scale>
          <a:sx n="76" d="100"/>
          <a:sy n="76" d="100"/>
        </p:scale>
        <p:origin x="127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52A12C-3DEB-4AE2-9F13-CDD6E153E779}" type="datetimeFigureOut">
              <a:rPr lang="sv-SE" smtClean="0"/>
              <a:pPr/>
              <a:t>2022-11-29</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FA80F8-3894-4A68-A5B5-C594379430FA}" type="slidenum">
              <a:rPr lang="sv-SE" smtClean="0"/>
              <a:pPr/>
              <a:t>‹#›</a:t>
            </a:fld>
            <a:endParaRPr lang="sv-SE"/>
          </a:p>
        </p:txBody>
      </p:sp>
    </p:spTree>
    <p:extLst>
      <p:ext uri="{BB962C8B-B14F-4D97-AF65-F5344CB8AC3E}">
        <p14:creationId xmlns:p14="http://schemas.microsoft.com/office/powerpoint/2010/main" val="32889669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428596" y="2130425"/>
            <a:ext cx="8286808" cy="1470025"/>
          </a:xfrm>
        </p:spPr>
        <p:txBody>
          <a:bodyPr>
            <a:normAutofit/>
          </a:bodyPr>
          <a:lstStyle>
            <a:lvl1pPr>
              <a:defRPr sz="4800" b="1">
                <a:latin typeface="Gill Sans MT" pitchFamily="34" charset="0"/>
              </a:defRPr>
            </a:lvl1pPr>
          </a:lstStyle>
          <a:p>
            <a:r>
              <a:rPr lang="sv-SE"/>
              <a:t>Klicka här för att ändra mall för rubrikformat</a:t>
            </a:r>
            <a:endParaRPr lang="sv-SE" dirty="0"/>
          </a:p>
        </p:txBody>
      </p:sp>
      <p:sp>
        <p:nvSpPr>
          <p:cNvPr id="3" name="Underrubrik 2"/>
          <p:cNvSpPr>
            <a:spLocks noGrp="1"/>
          </p:cNvSpPr>
          <p:nvPr>
            <p:ph type="subTitle" idx="1"/>
          </p:nvPr>
        </p:nvSpPr>
        <p:spPr>
          <a:xfrm>
            <a:off x="1371600" y="3886200"/>
            <a:ext cx="6400800" cy="1752600"/>
          </a:xfrm>
        </p:spPr>
        <p:txBody>
          <a:bodyPr>
            <a:normAutofit/>
          </a:bodyPr>
          <a:lstStyle>
            <a:lvl1pPr marL="0" indent="0" algn="ctr">
              <a:buNone/>
              <a:defRPr sz="3000" b="1">
                <a:solidFill>
                  <a:schemeClr val="tx1">
                    <a:tint val="75000"/>
                  </a:schemeClr>
                </a:solidFill>
                <a:latin typeface="Gill Sans MT Condensed"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mall för underrubrikformat</a:t>
            </a:r>
            <a:endParaRPr lang="sv-SE" dirty="0"/>
          </a:p>
        </p:txBody>
      </p:sp>
      <p:pic>
        <p:nvPicPr>
          <p:cNvPr id="7" name="Bildobjekt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2021" y="360000"/>
            <a:ext cx="1635957" cy="601225"/>
          </a:xfrm>
          <a:prstGeom prst="rect">
            <a:avLst/>
          </a:prstGeom>
        </p:spPr>
      </p:pic>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En platshållare">
    <p:spTree>
      <p:nvGrpSpPr>
        <p:cNvPr id="1" name=""/>
        <p:cNvGrpSpPr/>
        <p:nvPr/>
      </p:nvGrpSpPr>
      <p:grpSpPr>
        <a:xfrm>
          <a:off x="0" y="0"/>
          <a:ext cx="0" cy="0"/>
          <a:chOff x="0" y="0"/>
          <a:chExt cx="0" cy="0"/>
        </a:xfrm>
      </p:grpSpPr>
      <p:pic>
        <p:nvPicPr>
          <p:cNvPr id="5"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2021" y="360000"/>
            <a:ext cx="1635957" cy="601225"/>
          </a:xfrm>
          <a:prstGeom prst="rect">
            <a:avLst/>
          </a:prstGeom>
        </p:spPr>
      </p:pic>
      <p:sp>
        <p:nvSpPr>
          <p:cNvPr id="7" name="Platshållare för innehåll 6"/>
          <p:cNvSpPr>
            <a:spLocks noGrp="1"/>
          </p:cNvSpPr>
          <p:nvPr>
            <p:ph sz="quarter" idx="10"/>
          </p:nvPr>
        </p:nvSpPr>
        <p:spPr>
          <a:xfrm>
            <a:off x="785787" y="2357430"/>
            <a:ext cx="7572428" cy="3286148"/>
          </a:xfrm>
        </p:spPr>
        <p:txBody>
          <a:bodyPr>
            <a:normAutofit/>
          </a:bodyPr>
          <a:lstStyle>
            <a:lvl1pPr>
              <a:defRPr sz="2000">
                <a:latin typeface="Gill Sans MT" pitchFamily="34" charset="0"/>
                <a:cs typeface="Times New Roman" pitchFamily="18" charset="0"/>
              </a:defRPr>
            </a:lvl1pPr>
            <a:lvl2pPr>
              <a:defRPr sz="1800">
                <a:latin typeface="Gill Sans MT" pitchFamily="34" charset="0"/>
                <a:cs typeface="Times New Roman" pitchFamily="18" charset="0"/>
              </a:defRPr>
            </a:lvl2pPr>
            <a:lvl3pPr>
              <a:defRPr sz="1600">
                <a:latin typeface="Gill Sans MT" pitchFamily="34" charset="0"/>
                <a:cs typeface="Times New Roman" pitchFamily="18" charset="0"/>
              </a:defRPr>
            </a:lvl3pPr>
            <a:lvl4pPr>
              <a:buNone/>
              <a:defRPr sz="1400">
                <a:latin typeface="Gill Sans MT" pitchFamily="34" charset="0"/>
                <a:cs typeface="Times New Roman" pitchFamily="18" charset="0"/>
              </a:defRPr>
            </a:lvl4pPr>
            <a:lvl5pPr>
              <a:defRPr sz="1400">
                <a:latin typeface="Gill Sans MT" pitchFamily="34" charset="0"/>
                <a:cs typeface="Times New Roman" pitchFamily="18" charset="0"/>
              </a:defRPr>
            </a:lvl5pPr>
          </a:lstStyle>
          <a:p>
            <a:pPr lvl="0"/>
            <a:r>
              <a:rPr lang="sv-SE"/>
              <a:t>Klicka här för att ändra format på bakgrundstexten</a:t>
            </a:r>
          </a:p>
          <a:p>
            <a:pPr lvl="1"/>
            <a:r>
              <a:rPr lang="sv-SE"/>
              <a:t>Nivå två</a:t>
            </a:r>
          </a:p>
        </p:txBody>
      </p:sp>
      <p:sp>
        <p:nvSpPr>
          <p:cNvPr id="8" name="Rubrik 7"/>
          <p:cNvSpPr>
            <a:spLocks noGrp="1"/>
          </p:cNvSpPr>
          <p:nvPr>
            <p:ph type="title"/>
          </p:nvPr>
        </p:nvSpPr>
        <p:spPr>
          <a:xfrm>
            <a:off x="755576" y="1052736"/>
            <a:ext cx="8286808" cy="1143000"/>
          </a:xfrm>
        </p:spPr>
        <p:txBody>
          <a:bodyPr>
            <a:normAutofit/>
          </a:bodyPr>
          <a:lstStyle>
            <a:lvl1pPr algn="l">
              <a:defRPr sz="4800" b="1">
                <a:latin typeface="Gill Sans MT" pitchFamily="34" charset="0"/>
              </a:defRPr>
            </a:lvl1pPr>
          </a:lstStyle>
          <a:p>
            <a:r>
              <a:rPr lang="sv-SE"/>
              <a:t>Klicka här för att ändra mall för rubrikformat</a:t>
            </a:r>
            <a:endParaRPr lang="sv-SE"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vå platshållare">
    <p:spTree>
      <p:nvGrpSpPr>
        <p:cNvPr id="1" name=""/>
        <p:cNvGrpSpPr/>
        <p:nvPr/>
      </p:nvGrpSpPr>
      <p:grpSpPr>
        <a:xfrm>
          <a:off x="0" y="0"/>
          <a:ext cx="0" cy="0"/>
          <a:chOff x="0" y="0"/>
          <a:chExt cx="0" cy="0"/>
        </a:xfrm>
      </p:grpSpPr>
      <p:pic>
        <p:nvPicPr>
          <p:cNvPr id="8" name="Bildobjekt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2021" y="360000"/>
            <a:ext cx="1635957" cy="601225"/>
          </a:xfrm>
          <a:prstGeom prst="rect">
            <a:avLst/>
          </a:prstGeom>
        </p:spPr>
      </p:pic>
      <p:sp>
        <p:nvSpPr>
          <p:cNvPr id="11" name="Platshållare för innehåll 6"/>
          <p:cNvSpPr>
            <a:spLocks noGrp="1"/>
          </p:cNvSpPr>
          <p:nvPr>
            <p:ph sz="quarter" idx="10"/>
          </p:nvPr>
        </p:nvSpPr>
        <p:spPr>
          <a:xfrm>
            <a:off x="785787" y="2357430"/>
            <a:ext cx="3429024" cy="3286148"/>
          </a:xfrm>
        </p:spPr>
        <p:txBody>
          <a:bodyPr>
            <a:normAutofit/>
          </a:bodyPr>
          <a:lstStyle>
            <a:lvl1pPr>
              <a:defRPr sz="2000">
                <a:latin typeface="Gill Sans MT" pitchFamily="34" charset="0"/>
                <a:cs typeface="Times New Roman" pitchFamily="18" charset="0"/>
              </a:defRPr>
            </a:lvl1pPr>
            <a:lvl2pPr>
              <a:defRPr sz="1800">
                <a:latin typeface="Gill Sans MT" pitchFamily="34" charset="0"/>
                <a:cs typeface="Times New Roman" pitchFamily="18" charset="0"/>
              </a:defRPr>
            </a:lvl2pPr>
            <a:lvl3pPr>
              <a:defRPr sz="1800">
                <a:latin typeface="Times New Roman" pitchFamily="18" charset="0"/>
                <a:cs typeface="Times New Roman" pitchFamily="18" charset="0"/>
              </a:defRPr>
            </a:lvl3pPr>
            <a:lvl4pPr>
              <a:defRPr sz="1600">
                <a:latin typeface="Times New Roman" pitchFamily="18" charset="0"/>
                <a:cs typeface="Times New Roman" pitchFamily="18" charset="0"/>
              </a:defRPr>
            </a:lvl4pPr>
            <a:lvl5pPr>
              <a:defRPr sz="1600">
                <a:latin typeface="Times New Roman" pitchFamily="18" charset="0"/>
                <a:cs typeface="Times New Roman" pitchFamily="18" charset="0"/>
              </a:defRPr>
            </a:lvl5pPr>
          </a:lstStyle>
          <a:p>
            <a:pPr lvl="0"/>
            <a:r>
              <a:rPr lang="sv-SE"/>
              <a:t>Klicka här för att ändra format på bakgrundstexten</a:t>
            </a:r>
          </a:p>
          <a:p>
            <a:pPr lvl="1"/>
            <a:r>
              <a:rPr lang="sv-SE"/>
              <a:t>Nivå två</a:t>
            </a:r>
          </a:p>
        </p:txBody>
      </p:sp>
      <p:sp>
        <p:nvSpPr>
          <p:cNvPr id="12" name="Rubrik 7"/>
          <p:cNvSpPr>
            <a:spLocks noGrp="1"/>
          </p:cNvSpPr>
          <p:nvPr>
            <p:ph type="title"/>
          </p:nvPr>
        </p:nvSpPr>
        <p:spPr>
          <a:xfrm>
            <a:off x="755576" y="1052736"/>
            <a:ext cx="8286808" cy="1143000"/>
          </a:xfrm>
        </p:spPr>
        <p:txBody>
          <a:bodyPr>
            <a:normAutofit/>
          </a:bodyPr>
          <a:lstStyle>
            <a:lvl1pPr algn="l">
              <a:defRPr sz="4800" b="1">
                <a:latin typeface="Gill Sans MT" pitchFamily="34" charset="0"/>
              </a:defRPr>
            </a:lvl1pPr>
          </a:lstStyle>
          <a:p>
            <a:r>
              <a:rPr lang="sv-SE"/>
              <a:t>Klicka här för att ändra mall för rubrikformat</a:t>
            </a:r>
            <a:endParaRPr lang="sv-SE" dirty="0"/>
          </a:p>
        </p:txBody>
      </p:sp>
      <p:sp>
        <p:nvSpPr>
          <p:cNvPr id="14" name="Platshållare för innehåll 6"/>
          <p:cNvSpPr>
            <a:spLocks noGrp="1"/>
          </p:cNvSpPr>
          <p:nvPr>
            <p:ph sz="quarter" idx="13"/>
          </p:nvPr>
        </p:nvSpPr>
        <p:spPr>
          <a:xfrm>
            <a:off x="5031408" y="2362528"/>
            <a:ext cx="3429024" cy="3286148"/>
          </a:xfrm>
        </p:spPr>
        <p:txBody>
          <a:bodyPr>
            <a:normAutofit/>
          </a:bodyPr>
          <a:lstStyle>
            <a:lvl1pPr>
              <a:defRPr sz="2000">
                <a:latin typeface="Gill Sans MT" pitchFamily="34" charset="0"/>
                <a:cs typeface="Times New Roman" pitchFamily="18" charset="0"/>
              </a:defRPr>
            </a:lvl1pPr>
            <a:lvl2pPr>
              <a:defRPr sz="1800">
                <a:latin typeface="Gill Sans MT" pitchFamily="34" charset="0"/>
                <a:cs typeface="Times New Roman" pitchFamily="18" charset="0"/>
              </a:defRPr>
            </a:lvl2pPr>
            <a:lvl3pPr>
              <a:defRPr sz="1800">
                <a:latin typeface="Times New Roman" pitchFamily="18" charset="0"/>
                <a:cs typeface="Times New Roman" pitchFamily="18" charset="0"/>
              </a:defRPr>
            </a:lvl3pPr>
            <a:lvl4pPr>
              <a:defRPr sz="1600">
                <a:latin typeface="Times New Roman" pitchFamily="18" charset="0"/>
                <a:cs typeface="Times New Roman" pitchFamily="18" charset="0"/>
              </a:defRPr>
            </a:lvl4pPr>
            <a:lvl5pPr>
              <a:defRPr sz="1600">
                <a:latin typeface="Times New Roman" pitchFamily="18" charset="0"/>
                <a:cs typeface="Times New Roman" pitchFamily="18" charset="0"/>
              </a:defRPr>
            </a:lvl5pPr>
          </a:lstStyle>
          <a:p>
            <a:pPr lvl="0"/>
            <a:r>
              <a:rPr lang="sv-SE"/>
              <a:t>Klicka här för att ändra format på bakgrundstexten</a:t>
            </a:r>
          </a:p>
          <a:p>
            <a:pPr lvl="1"/>
            <a:r>
              <a:rPr lang="sv-SE"/>
              <a:t>Nivå två</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dirty="0"/>
              <a:t>Klicka här för att ändra format</a:t>
            </a:r>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7BD319-C441-4740-BDB2-35E25C52CCE7}" type="datetimeFigureOut">
              <a:rPr lang="sv-SE" smtClean="0"/>
              <a:pPr/>
              <a:t>2022-11-29</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7F0B53-9592-4779-891F-997228E46E01}" type="slidenum">
              <a:rPr lang="sv-SE" smtClean="0"/>
              <a:pPr/>
              <a:t>‹#›</a:t>
            </a:fld>
            <a:endParaRPr lang="sv-SE"/>
          </a:p>
        </p:txBody>
      </p:sp>
      <p:pic>
        <p:nvPicPr>
          <p:cNvPr id="7" name="Bildobjekt 6"/>
          <p:cNvPicPr>
            <a:picLocks noChangeAspect="1"/>
          </p:cNvPicPr>
          <p:nvPr userDrawn="1"/>
        </p:nvPicPr>
        <p:blipFill rotWithShape="1">
          <a:blip r:embed="rId5" cstate="print">
            <a:extLst>
              <a:ext uri="{28A0092B-C50C-407E-A947-70E740481C1C}">
                <a14:useLocalDpi xmlns:a14="http://schemas.microsoft.com/office/drawing/2010/main" val="0"/>
              </a:ext>
            </a:extLst>
          </a:blip>
          <a:srcRect l="25446" t="50286" r="892" b="44647"/>
          <a:stretch/>
        </p:blipFill>
        <p:spPr>
          <a:xfrm flipH="1">
            <a:off x="-47819" y="6313275"/>
            <a:ext cx="9251092" cy="396000"/>
          </a:xfrm>
          <a:prstGeom prst="rect">
            <a:avLst/>
          </a:prstGeom>
        </p:spPr>
      </p:pic>
      <p:sp>
        <p:nvSpPr>
          <p:cNvPr id="8" name="Platshållare för text 21"/>
          <p:cNvSpPr txBox="1">
            <a:spLocks/>
          </p:cNvSpPr>
          <p:nvPr userDrawn="1"/>
        </p:nvSpPr>
        <p:spPr>
          <a:xfrm>
            <a:off x="5786446" y="6357958"/>
            <a:ext cx="2643187" cy="285750"/>
          </a:xfrm>
          <a:prstGeom prst="rect">
            <a:avLst/>
          </a:prstGeom>
        </p:spPr>
        <p:txBody>
          <a:bodyPr wrap="none">
            <a:noAutofit/>
          </a:bodyPr>
          <a:lstStyle>
            <a:lvl1pPr marL="342900" indent="-342900" algn="r" defTabSz="914400" rtl="0" eaLnBrk="1" latinLnBrk="0" hangingPunct="1">
              <a:spcBef>
                <a:spcPct val="20000"/>
              </a:spcBef>
              <a:buFont typeface="Arial" pitchFamily="34" charset="0"/>
              <a:buNone/>
              <a:defRPr sz="1400" kern="1200">
                <a:solidFill>
                  <a:schemeClr val="bg1"/>
                </a:solidFill>
                <a:latin typeface="Gill Sans MT"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GillSans"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GillSans"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GillSans"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GillSans"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sv-SE" dirty="0"/>
              <a:t>Samhällsbyggnad</a:t>
            </a:r>
          </a:p>
        </p:txBody>
      </p:sp>
    </p:spTree>
  </p:cSld>
  <p:clrMap bg1="lt1" tx1="dk1" bg2="lt2" tx2="dk2" accent1="accent1" accent2="accent2" accent3="accent3" accent4="accent4" accent5="accent5" accent6="accent6" hlink="hlink" folHlink="folHlink"/>
  <p:sldLayoutIdLst>
    <p:sldLayoutId id="2147483649" r:id="rId1"/>
    <p:sldLayoutId id="2147483655" r:id="rId2"/>
    <p:sldLayoutId id="2147483656" r:id="rId3"/>
  </p:sldLayoutIdLst>
  <p:transition>
    <p:fade/>
  </p:transition>
  <p:txStyles>
    <p:titleStyle>
      <a:lvl1pPr algn="ctr" defTabSz="914400" rtl="0" eaLnBrk="1" latinLnBrk="0" hangingPunct="1">
        <a:spcBef>
          <a:spcPct val="0"/>
        </a:spcBef>
        <a:buNone/>
        <a:defRPr sz="4400" b="1" kern="1200">
          <a:solidFill>
            <a:schemeClr val="tx1"/>
          </a:solidFill>
          <a:latin typeface="GillSans"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GillSans"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GillSans"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GillSans"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GillSans"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GillSans"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ctrTitle"/>
          </p:nvPr>
        </p:nvSpPr>
        <p:spPr>
          <a:xfrm>
            <a:off x="428596" y="1340769"/>
            <a:ext cx="8286808" cy="1512167"/>
          </a:xfrm>
        </p:spPr>
        <p:txBody>
          <a:bodyPr>
            <a:normAutofit fontScale="90000"/>
          </a:bodyPr>
          <a:lstStyle/>
          <a:p>
            <a:r>
              <a:rPr lang="sv-SE" dirty="0"/>
              <a:t>Parkeringstillstånd för rörelsehindrad</a:t>
            </a:r>
          </a:p>
        </p:txBody>
      </p:sp>
      <p:sp>
        <p:nvSpPr>
          <p:cNvPr id="6" name="Underrubrik 5"/>
          <p:cNvSpPr>
            <a:spLocks noGrp="1"/>
          </p:cNvSpPr>
          <p:nvPr>
            <p:ph type="subTitle" idx="1"/>
          </p:nvPr>
        </p:nvSpPr>
        <p:spPr>
          <a:xfrm>
            <a:off x="1371600" y="3212976"/>
            <a:ext cx="6400800" cy="2425824"/>
          </a:xfrm>
        </p:spPr>
        <p:txBody>
          <a:bodyPr>
            <a:normAutofit/>
          </a:bodyPr>
          <a:lstStyle/>
          <a:p>
            <a:r>
              <a:rPr lang="sv-SE" b="0" dirty="0">
                <a:solidFill>
                  <a:schemeClr val="tx1"/>
                </a:solidFill>
                <a:latin typeface="GillSans"/>
              </a:rPr>
              <a:t>Den som på grund av varaktigt funktionshinder har väsentliga svårigheter att förflytta sig på egen hand har rätt att få ett parkeringstillstånd för rörelsehindrad</a:t>
            </a:r>
            <a:endParaRPr lang="sv-SE" b="0" dirty="0">
              <a:solidFill>
                <a:schemeClr val="tx1"/>
              </a:solidFill>
              <a:latin typeface="GillSans"/>
              <a:cs typeface="Gill Sans MT"/>
            </a:endParaRP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D3E362EE-D102-EC7E-8965-4B483C67E9AA}"/>
              </a:ext>
            </a:extLst>
          </p:cNvPr>
          <p:cNvSpPr>
            <a:spLocks noGrp="1"/>
          </p:cNvSpPr>
          <p:nvPr>
            <p:ph sz="quarter" idx="10"/>
          </p:nvPr>
        </p:nvSpPr>
        <p:spPr>
          <a:xfrm>
            <a:off x="785786" y="1133579"/>
            <a:ext cx="7572428" cy="4590842"/>
          </a:xfrm>
        </p:spPr>
        <p:txBody>
          <a:bodyPr>
            <a:normAutofit/>
          </a:bodyPr>
          <a:lstStyle/>
          <a:p>
            <a:r>
              <a:rPr lang="sv-SE" b="1" dirty="0"/>
              <a:t>Lagstiftning</a:t>
            </a:r>
            <a:r>
              <a:rPr lang="sv-SE" dirty="0"/>
              <a:t> </a:t>
            </a:r>
          </a:p>
          <a:p>
            <a:pPr marL="0" indent="0">
              <a:buNone/>
            </a:pPr>
            <a:r>
              <a:rPr lang="sv-SE" dirty="0"/>
              <a:t>Regler för vem som kan få parkeringstillstånd finns i trafikförordningens 13 kapitel 8 §. Som ett komplement till trafikförordningen får Transportstyrelsen ge ut föreskrifter och allmänna råd med villkor för utfärdande.</a:t>
            </a:r>
          </a:p>
          <a:p>
            <a:pPr marL="0" indent="0">
              <a:buNone/>
            </a:pPr>
            <a:endParaRPr lang="sv-SE" dirty="0"/>
          </a:p>
          <a:p>
            <a:pPr marL="0" indent="0">
              <a:buNone/>
            </a:pPr>
            <a:r>
              <a:rPr lang="sv-SE" dirty="0"/>
              <a:t>De som ansöker om parkeringstillstånd ska behandlas jämlikt över hela landet och det är viktigt att de som verkligen är i behov av ett parkeringstillstånd också får det. </a:t>
            </a:r>
          </a:p>
          <a:p>
            <a:pPr marL="0" indent="0">
              <a:buNone/>
            </a:pPr>
            <a:endParaRPr lang="sv-SE" dirty="0"/>
          </a:p>
          <a:p>
            <a:pPr marL="0" indent="0">
              <a:buNone/>
            </a:pPr>
            <a:r>
              <a:rPr lang="sv-SE" dirty="0"/>
              <a:t>Tillståndet ansöker du om hos den kommun du är folkbokförd. Ett utfärdat tillstånd gäller i hela landet och inom hela EU.</a:t>
            </a:r>
          </a:p>
          <a:p>
            <a:pPr marL="0" indent="0">
              <a:buNone/>
            </a:pPr>
            <a:endParaRPr lang="sv-SE" dirty="0"/>
          </a:p>
        </p:txBody>
      </p:sp>
    </p:spTree>
    <p:extLst>
      <p:ext uri="{BB962C8B-B14F-4D97-AF65-F5344CB8AC3E}">
        <p14:creationId xmlns:p14="http://schemas.microsoft.com/office/powerpoint/2010/main" val="193679869"/>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972528B8-8167-D9A0-8692-F3173FBAE01C}"/>
              </a:ext>
            </a:extLst>
          </p:cNvPr>
          <p:cNvSpPr>
            <a:spLocks noGrp="1"/>
          </p:cNvSpPr>
          <p:nvPr>
            <p:ph sz="quarter" idx="10"/>
          </p:nvPr>
        </p:nvSpPr>
        <p:spPr>
          <a:xfrm>
            <a:off x="785787" y="2357430"/>
            <a:ext cx="3429024" cy="3730768"/>
          </a:xfrm>
        </p:spPr>
        <p:txBody>
          <a:bodyPr>
            <a:normAutofit/>
          </a:bodyPr>
          <a:lstStyle/>
          <a:p>
            <a:r>
              <a:rPr lang="sv-SE" b="1" dirty="0"/>
              <a:t>Förare</a:t>
            </a:r>
          </a:p>
          <a:p>
            <a:pPr marL="0" indent="0">
              <a:buNone/>
            </a:pPr>
            <a:r>
              <a:rPr lang="sv-SE" dirty="0"/>
              <a:t>Varaktig gångsvårighet med hjälpmedel.</a:t>
            </a:r>
          </a:p>
          <a:p>
            <a:pPr marL="0" indent="0">
              <a:buNone/>
            </a:pPr>
            <a:endParaRPr lang="sv-SE" dirty="0"/>
          </a:p>
          <a:p>
            <a:pPr marL="0" indent="0">
              <a:buNone/>
            </a:pPr>
            <a:r>
              <a:rPr lang="sv-SE" dirty="0"/>
              <a:t>Förmågan att förflytta sig behöver grunda sig på en samlad bedömning av personens svårigheter	</a:t>
            </a:r>
          </a:p>
          <a:p>
            <a:pPr marL="0" indent="0">
              <a:buNone/>
            </a:pPr>
            <a:endParaRPr lang="sv-SE" dirty="0"/>
          </a:p>
          <a:p>
            <a:pPr marL="0" indent="0">
              <a:buNone/>
            </a:pPr>
            <a:endParaRPr lang="sv-SE" dirty="0"/>
          </a:p>
        </p:txBody>
      </p:sp>
      <p:sp>
        <p:nvSpPr>
          <p:cNvPr id="3" name="Rubrik 2">
            <a:extLst>
              <a:ext uri="{FF2B5EF4-FFF2-40B4-BE49-F238E27FC236}">
                <a16:creationId xmlns:a16="http://schemas.microsoft.com/office/drawing/2014/main" id="{F44A0475-A6E3-6320-75E8-2D7E9C1B16E0}"/>
              </a:ext>
            </a:extLst>
          </p:cNvPr>
          <p:cNvSpPr>
            <a:spLocks noGrp="1"/>
          </p:cNvSpPr>
          <p:nvPr>
            <p:ph type="title"/>
          </p:nvPr>
        </p:nvSpPr>
        <p:spPr>
          <a:xfrm>
            <a:off x="755576" y="980728"/>
            <a:ext cx="8286808" cy="1215008"/>
          </a:xfrm>
        </p:spPr>
        <p:txBody>
          <a:bodyPr>
            <a:noAutofit/>
          </a:bodyPr>
          <a:lstStyle/>
          <a:p>
            <a:r>
              <a:rPr lang="sv-SE" sz="1800" dirty="0"/>
              <a:t>Enligt </a:t>
            </a:r>
            <a:r>
              <a:rPr lang="sv-SE" sz="1800" dirty="0" err="1"/>
              <a:t>TrF</a:t>
            </a:r>
            <a:r>
              <a:rPr lang="sv-SE" sz="1800" dirty="0"/>
              <a:t> kan parkeringstillstånd utfärdas för rörelsehindrade, både till dem som själva kör fordonet och till dem som regelbundet behöver hjälp av föraren utanför fordonet. </a:t>
            </a:r>
            <a:br>
              <a:rPr lang="sv-SE" sz="1800" dirty="0"/>
            </a:br>
            <a:endParaRPr lang="sv-SE" sz="1800" dirty="0"/>
          </a:p>
        </p:txBody>
      </p:sp>
      <p:sp>
        <p:nvSpPr>
          <p:cNvPr id="4" name="Platshållare för innehåll 3">
            <a:extLst>
              <a:ext uri="{FF2B5EF4-FFF2-40B4-BE49-F238E27FC236}">
                <a16:creationId xmlns:a16="http://schemas.microsoft.com/office/drawing/2014/main" id="{15559AA2-FCB9-209F-D176-359B1CD7E6A3}"/>
              </a:ext>
            </a:extLst>
          </p:cNvPr>
          <p:cNvSpPr>
            <a:spLocks noGrp="1"/>
          </p:cNvSpPr>
          <p:nvPr>
            <p:ph sz="quarter" idx="13"/>
          </p:nvPr>
        </p:nvSpPr>
        <p:spPr>
          <a:xfrm>
            <a:off x="5031408" y="2362528"/>
            <a:ext cx="3429024" cy="3730768"/>
          </a:xfrm>
        </p:spPr>
        <p:txBody>
          <a:bodyPr>
            <a:normAutofit fontScale="92500" lnSpcReduction="20000"/>
          </a:bodyPr>
          <a:lstStyle/>
          <a:p>
            <a:r>
              <a:rPr lang="sv-SE" sz="2200" b="1" dirty="0"/>
              <a:t>Passagerare</a:t>
            </a:r>
          </a:p>
          <a:p>
            <a:pPr marL="0" indent="0">
              <a:buNone/>
            </a:pPr>
            <a:r>
              <a:rPr lang="sv-SE" dirty="0"/>
              <a:t>Varaktig gångsvårighet med betydande tillsynsbehov.</a:t>
            </a:r>
          </a:p>
          <a:p>
            <a:pPr marL="0" indent="0">
              <a:buNone/>
            </a:pPr>
            <a:endParaRPr lang="sv-SE" dirty="0"/>
          </a:p>
          <a:p>
            <a:pPr marL="0" indent="0">
              <a:buNone/>
            </a:pPr>
            <a:r>
              <a:rPr lang="sv-SE" dirty="0"/>
              <a:t>Förutom den väsentliga svårigheten att förflytta sig ska personen inte klara sig själv utan föraren en kort stund.</a:t>
            </a:r>
          </a:p>
          <a:p>
            <a:pPr marL="0" indent="0">
              <a:buNone/>
            </a:pPr>
            <a:endParaRPr lang="sv-SE" dirty="0"/>
          </a:p>
          <a:p>
            <a:pPr marL="0" indent="0">
              <a:buNone/>
            </a:pPr>
            <a:r>
              <a:rPr lang="sv-SE" dirty="0"/>
              <a:t>Oförmåga att kommunicera med främmande personer, behov av livsuppehållande hjälpmedel, svår utvecklingsstörning, svår epilepsi, svåra spasmer, risk för att falla</a:t>
            </a:r>
          </a:p>
        </p:txBody>
      </p:sp>
    </p:spTree>
    <p:extLst>
      <p:ext uri="{BB962C8B-B14F-4D97-AF65-F5344CB8AC3E}">
        <p14:creationId xmlns:p14="http://schemas.microsoft.com/office/powerpoint/2010/main" val="2400171098"/>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890FC953-5180-B2AC-C8CE-61511B657F8D}"/>
              </a:ext>
            </a:extLst>
          </p:cNvPr>
          <p:cNvSpPr>
            <a:spLocks noGrp="1"/>
          </p:cNvSpPr>
          <p:nvPr>
            <p:ph sz="quarter" idx="10"/>
          </p:nvPr>
        </p:nvSpPr>
        <p:spPr>
          <a:xfrm>
            <a:off x="785787" y="1268760"/>
            <a:ext cx="7572428" cy="3816424"/>
          </a:xfrm>
        </p:spPr>
        <p:txBody>
          <a:bodyPr>
            <a:normAutofit/>
          </a:bodyPr>
          <a:lstStyle/>
          <a:p>
            <a:r>
              <a:rPr lang="sv-SE" dirty="0"/>
              <a:t>Bedömningar av om den sökande regelbundet behöver hjälp av föraren grundas på sökandes förmåga att ensam invänta föraren vid målpunkten och ska inte påverkas av beviljad assistans eller andra externa faktorer.</a:t>
            </a:r>
          </a:p>
          <a:p>
            <a:pPr marL="0" indent="0">
              <a:buNone/>
            </a:pPr>
            <a:endParaRPr lang="sv-SE" dirty="0"/>
          </a:p>
          <a:p>
            <a:r>
              <a:rPr lang="sv-SE" dirty="0"/>
              <a:t>Det är möjligt för alla fordonsförare att stanna och lämna av/hämta en person på en på- och avstigningsplats, på plats med parkeringsförbud eller plats reserverad för rörelsehindrade, om den skjutsade är en person som är sjuk eller har svårt att gå (</a:t>
            </a:r>
            <a:r>
              <a:rPr lang="sv-SE" dirty="0" err="1"/>
              <a:t>TrF</a:t>
            </a:r>
            <a:r>
              <a:rPr lang="sv-SE" dirty="0"/>
              <a:t> 11 kap 9 § punkt 7).</a:t>
            </a:r>
          </a:p>
        </p:txBody>
      </p:sp>
    </p:spTree>
    <p:extLst>
      <p:ext uri="{BB962C8B-B14F-4D97-AF65-F5344CB8AC3E}">
        <p14:creationId xmlns:p14="http://schemas.microsoft.com/office/powerpoint/2010/main" val="3555207184"/>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86AA16E3-61DB-CCA2-639C-E47562DF67E3}"/>
              </a:ext>
            </a:extLst>
          </p:cNvPr>
          <p:cNvSpPr>
            <a:spLocks noGrp="1"/>
          </p:cNvSpPr>
          <p:nvPr>
            <p:ph sz="quarter" idx="10"/>
          </p:nvPr>
        </p:nvSpPr>
        <p:spPr>
          <a:xfrm>
            <a:off x="785787" y="2195736"/>
            <a:ext cx="7572428" cy="3447842"/>
          </a:xfrm>
        </p:spPr>
        <p:txBody>
          <a:bodyPr>
            <a:normAutofit lnSpcReduction="10000"/>
          </a:bodyPr>
          <a:lstStyle/>
          <a:p>
            <a:r>
              <a:rPr lang="sv-SE" b="1" dirty="0"/>
              <a:t>Svårighet att betala </a:t>
            </a:r>
            <a:r>
              <a:rPr lang="sv-SE" dirty="0"/>
              <a:t>– Fysisk svårighet att betala i parkeringsautomat utgör inte grund för utfärdande av parkeringstillstånd.</a:t>
            </a:r>
          </a:p>
          <a:p>
            <a:r>
              <a:rPr lang="sv-SE" b="1" dirty="0"/>
              <a:t>Bred parkeringsplats </a:t>
            </a:r>
            <a:r>
              <a:rPr lang="sv-SE" dirty="0"/>
              <a:t>– Enbart behov av att parkera på en bred plats, t.ex. på grund av svårighet att kliva in i eller ut ur bilen, berättigar inte till parkeringstillstånd.</a:t>
            </a:r>
          </a:p>
          <a:p>
            <a:r>
              <a:rPr lang="sv-SE" b="1" dirty="0"/>
              <a:t>Svårighet att bära </a:t>
            </a:r>
            <a:r>
              <a:rPr lang="sv-SE" dirty="0"/>
              <a:t>– Svårighet att bära utgör inte underlag för beviljande av parkeringstillstånd. </a:t>
            </a:r>
          </a:p>
          <a:p>
            <a:r>
              <a:rPr lang="sv-SE" b="1" dirty="0"/>
              <a:t>Förare eller passagerare</a:t>
            </a:r>
            <a:r>
              <a:rPr lang="sv-SE" dirty="0"/>
              <a:t>? – Samma person kan inte få tillstånd både som förare och passagerare. Om ansökan är oklar (uppgift saknas eller båda är ifyllda) så måste sökanden förtydliga.</a:t>
            </a:r>
          </a:p>
        </p:txBody>
      </p:sp>
      <p:sp>
        <p:nvSpPr>
          <p:cNvPr id="3" name="Rubrik 2">
            <a:extLst>
              <a:ext uri="{FF2B5EF4-FFF2-40B4-BE49-F238E27FC236}">
                <a16:creationId xmlns:a16="http://schemas.microsoft.com/office/drawing/2014/main" id="{5DEF817A-D061-129B-E4E3-C205AA39A57C}"/>
              </a:ext>
            </a:extLst>
          </p:cNvPr>
          <p:cNvSpPr>
            <a:spLocks noGrp="1"/>
          </p:cNvSpPr>
          <p:nvPr>
            <p:ph type="title"/>
          </p:nvPr>
        </p:nvSpPr>
        <p:spPr/>
        <p:txBody>
          <a:bodyPr>
            <a:normAutofit/>
          </a:bodyPr>
          <a:lstStyle/>
          <a:p>
            <a:r>
              <a:rPr lang="sv-SE" sz="2800" dirty="0"/>
              <a:t>Utgör inte anledning till parkeringstillstånd för rörelsehindrad</a:t>
            </a:r>
          </a:p>
        </p:txBody>
      </p:sp>
    </p:spTree>
    <p:extLst>
      <p:ext uri="{BB962C8B-B14F-4D97-AF65-F5344CB8AC3E}">
        <p14:creationId xmlns:p14="http://schemas.microsoft.com/office/powerpoint/2010/main" val="2321984451"/>
      </p:ext>
    </p:extLst>
  </p:cSld>
  <p:clrMapOvr>
    <a:masterClrMapping/>
  </p:clrMapOvr>
  <p:transition>
    <p:fade/>
  </p:transition>
</p:sld>
</file>

<file path=ppt/theme/theme1.xml><?xml version="1.0" encoding="utf-8"?>
<a:theme xmlns:a="http://schemas.openxmlformats.org/drawingml/2006/main" name="Presentationsmall 2 Piteå kommun VINRÖ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3" id="{3AE42407-1043-4B6C-89D0-DFFFD1D855EB}" vid="{3656CD8D-9C0C-4751-8CE4-9240809AD1E6}"/>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Presentationsmall blå</Template>
  <TotalTime>317</TotalTime>
  <Words>407</Words>
  <Application>Microsoft Office PowerPoint</Application>
  <PresentationFormat>Bildspel på skärmen (4:3)</PresentationFormat>
  <Paragraphs>27</Paragraphs>
  <Slides>5</Slides>
  <Notes>0</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5</vt:i4>
      </vt:variant>
    </vt:vector>
  </HeadingPairs>
  <TitlesOfParts>
    <vt:vector size="12" baseType="lpstr">
      <vt:lpstr>Arial</vt:lpstr>
      <vt:lpstr>Calibri</vt:lpstr>
      <vt:lpstr>Gill Sans MT</vt:lpstr>
      <vt:lpstr>Gill Sans MT Condensed</vt:lpstr>
      <vt:lpstr>GillSans</vt:lpstr>
      <vt:lpstr>Times New Roman</vt:lpstr>
      <vt:lpstr>Presentationsmall 2 Piteå kommun VINRÖD</vt:lpstr>
      <vt:lpstr>Parkeringstillstånd för rörelsehindrad</vt:lpstr>
      <vt:lpstr>PowerPoint-presentation</vt:lpstr>
      <vt:lpstr>Enligt TrF kan parkeringstillstånd utfärdas för rörelsehindrade, både till dem som själva kör fordonet och till dem som regelbundet behöver hjälp av föraren utanför fordonet.  </vt:lpstr>
      <vt:lpstr>PowerPoint-presentation</vt:lpstr>
      <vt:lpstr>Utgör inte anledning till parkeringstillstånd för rörelsehindrad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Parkeringstillstånd för rörelsehindrad</dc:title>
  <dc:creator>Sandra Flygare Baas</dc:creator>
  <cp:keywords>Presentationer;Dokumentkommunövergripande mall;Microsoft PowerPoint;Piteå kommun;Presentation</cp:keywords>
  <cp:lastModifiedBy>Sandra Flygare Baas</cp:lastModifiedBy>
  <cp:revision>6</cp:revision>
  <dcterms:created xsi:type="dcterms:W3CDTF">2022-11-28T10:06:38Z</dcterms:created>
  <dcterms:modified xsi:type="dcterms:W3CDTF">2022-11-29T06:58:34Z</dcterms:modified>
</cp:coreProperties>
</file>